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Inter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3CC9327-E747-4712-B56E-E25C3CCBA40F}">
  <a:tblStyle styleId="{83CC9327-E747-4712-B56E-E25C3CCBA4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Inter-bold.fntdata"/><Relationship Id="rId23" Type="http://schemas.openxmlformats.org/officeDocument/2006/relationships/font" Target="fonts/Inter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Inter-boldItalic.fntdata"/><Relationship Id="rId25" Type="http://schemas.openxmlformats.org/officeDocument/2006/relationships/font" Target="fonts/Inter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ac9785f314_1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ac9785f314_1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ac9785f314_1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ac9785f314_1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c9785f314_1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ac9785f314_1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Research gap addressed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ac9785f314_1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ac9785f314_1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Research gap addressed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ac9785f314_12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ac9785f314_12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Research gap addressed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ac9785f314_1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ac9785f314_1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Research gap addressed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ac9785f314_1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ac9785f314_1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Research gap addressed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99486e32c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99486e32c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ac9785f31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ac9785f31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ac9785f314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ac9785f31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ac9785f314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ac9785f314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ac9785f31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ac9785f31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ac9785f314_8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ac9785f314_8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c9785f314_8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ac9785f314_8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ac9785f314_8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ac9785f314_8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hyperlink" Target="https://attack.mitre.org/" TargetMode="External"/><Relationship Id="rId6" Type="http://schemas.openxmlformats.org/officeDocument/2006/relationships/hyperlink" Target="https://cve.mitre.org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hyperlink" Target="https://github.com/ashwnn/FSCT7910" TargetMode="External"/><Relationship Id="rId6" Type="http://schemas.openxmlformats.org/officeDocument/2006/relationships/hyperlink" Target="mailto:acharathsandran1@my.bcit.ca" TargetMode="External"/><Relationship Id="rId7" Type="http://schemas.openxmlformats.org/officeDocument/2006/relationships/hyperlink" Target="mailto:hkang79@my.bcit.ca" TargetMode="External"/><Relationship Id="rId8" Type="http://schemas.openxmlformats.org/officeDocument/2006/relationships/hyperlink" Target="mailto:jduhra6@my.bcit.ca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444238" y="1089150"/>
            <a:ext cx="6644100" cy="1536000"/>
          </a:xfrm>
          <a:prstGeom prst="rect">
            <a:avLst/>
          </a:prstGeom>
          <a:effectLst>
            <a:outerShdw blurRad="1171575" rotWithShape="0" algn="bl">
              <a:srgbClr val="000000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latin typeface="Inter"/>
                <a:ea typeface="Inter"/>
                <a:cs typeface="Inter"/>
                <a:sym typeface="Inter"/>
              </a:rPr>
              <a:t>Final Report &amp; Conclusion</a:t>
            </a:r>
            <a:endParaRPr b="1" sz="24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Inter"/>
                <a:ea typeface="Inter"/>
                <a:cs typeface="Inter"/>
                <a:sym typeface="Inter"/>
              </a:rPr>
              <a:t>Mapping the Evolution of Malware Evasion Techniques: A Decadal Analysis</a:t>
            </a:r>
            <a:endParaRPr b="1" sz="24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6318725" y="3970950"/>
            <a:ext cx="2781000" cy="1073400"/>
          </a:xfrm>
          <a:prstGeom prst="rect">
            <a:avLst/>
          </a:prstGeom>
          <a:effectLst>
            <a:outerShdw blurRad="1171575" rotWithShape="0" algn="bl">
              <a:srgbClr val="000000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latin typeface="Inter"/>
                <a:ea typeface="Inter"/>
                <a:cs typeface="Inter"/>
                <a:sym typeface="Inter"/>
              </a:rPr>
              <a:t>Team Rootkit</a:t>
            </a:r>
            <a:endParaRPr b="1" sz="16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Ashwin Charathsandran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Harkaran Kang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Inter"/>
                <a:ea typeface="Inter"/>
                <a:cs typeface="Inter"/>
                <a:sym typeface="Inter"/>
              </a:rPr>
              <a:t>Jora Duhra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6938" y="2779275"/>
            <a:ext cx="4518725" cy="140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2"/>
          <p:cNvSpPr txBox="1"/>
          <p:nvPr/>
        </p:nvSpPr>
        <p:spPr>
          <a:xfrm>
            <a:off x="450850" y="790825"/>
            <a:ext cx="4643400" cy="3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Contribution 1: </a:t>
            </a:r>
            <a:r>
              <a:rPr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Evidence-Based Evolution Timeline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Constructed and validated a 2016-2025 chronology of evasion technique emergence, maturation, and decline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Mapped inflection points (e.g., 2019 Maze double-extortion pivot, 2022 Living Off-the-Land proliferation)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Identified 50+ distinct MITRE ATT&amp;CK techniques across focal families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Impact: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Enables organizations to anticipate tactic adoption and prioritize countermeasures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Contribution 2:</a:t>
            </a:r>
            <a:r>
              <a:rPr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 Quantified Defender-Attacker Coevolution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Demonstrated measurable alignment: adoption of behavior analytics → increase in sandbox-evasion techniques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Quantified patch-to-exploit lag (23 days average) as a key vulnerability window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Mapped control coverage (3.2 mitigations per incident) and preventability (65%)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Impact: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Informs ROI analysis for security investments and incident response posture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Contribution 3:</a:t>
            </a:r>
            <a:r>
              <a:rPr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 Practical Taxonomy &amp; Measurement Framework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Structured codebook linking operational techniques to MITRE ATT&amp;CK IDs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Reproducible metrics: event cadence, technique breadth, active duration, double-extortion prevalence, burstiness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Cross-family comparative methodology applicable to future campaigns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Impact: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Standardized language for analyst communication and threat forecastin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g.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Contributions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5" name="Google Shape;135;p22"/>
          <p:cNvSpPr txBox="1"/>
          <p:nvPr/>
        </p:nvSpPr>
        <p:spPr>
          <a:xfrm>
            <a:off x="5162200" y="790825"/>
            <a:ext cx="3732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Contribution 4:</a:t>
            </a:r>
            <a:r>
              <a:rPr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 Platform &amp; Family-Specific Insights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Windows Ransomware: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Native tooling and legitimate services preferred; defense-evasion dominance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IoT Botnets: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Persistence via re-exploitation; low technique diversity; modularity emerging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Supply-Chain Threats: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XZ backdoor exemplifies new attack surface; minimal MITRE coverage to date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Impact: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Platform-specific control recommendations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52400" y="2083825"/>
            <a:ext cx="2951601" cy="295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 txBox="1"/>
          <p:nvPr/>
        </p:nvSpPr>
        <p:spPr>
          <a:xfrm>
            <a:off x="450850" y="790825"/>
            <a:ext cx="4643400" cy="42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Key Insights for Defenders:</a:t>
            </a:r>
            <a:b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b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1.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Evasion Follows Defender Investment</a:t>
            </a:r>
            <a:b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When defenders invest in macro controls → attackers shift to phishing + exploits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When EDR/sandbox adoption increases → living-off-the-land and fileless techniques rise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When MFA deployed → credential abuse and token theft increase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2.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Ransomware is Operationally Complex; Botnets are Persistent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Ransomware requires broad TTP coverage; optimization opportunity for control tuning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Botnets show long tails; legacy network-focused defenses still valuable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3.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Patch Velocity is a Critical Lever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- 23-day average exploitation window; patching within 14 days can prevent majority of exploits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CVE disclosure + exploit availability increasingly near-simultaneous (N-day window shrinking)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4.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Double-Extortion is Now Standard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- 60% prevalence indicates defenders must monitor both encryption (data loss prevention) AND exfiltration (network telemetry, DLP)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Single-vector detection insufficient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5.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Living-Off-the-Land is the New Normal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- 40%+ of recent samples using native utilities (PowerShell, WMI, rundll32, schtasks)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Requires behavioral analytics, not signature-based detection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Command-line logging and script-block logging are force multipliers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Insights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44" name="Google Shape;144;p23"/>
          <p:cNvPicPr preferRelativeResize="0"/>
          <p:nvPr/>
        </p:nvPicPr>
        <p:blipFill rotWithShape="1">
          <a:blip r:embed="rId5">
            <a:alphaModFix/>
          </a:blip>
          <a:srcRect b="0" l="0" r="0" t="6173"/>
          <a:stretch/>
        </p:blipFill>
        <p:spPr>
          <a:xfrm>
            <a:off x="5493825" y="615225"/>
            <a:ext cx="2643750" cy="44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4"/>
          <p:cNvSpPr txBox="1"/>
          <p:nvPr/>
        </p:nvSpPr>
        <p:spPr>
          <a:xfrm>
            <a:off x="450850" y="790825"/>
            <a:ext cx="6028200" cy="42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RQ1. How have major evasion families changed in prevalence and sophistication (2016-2025)?</a:t>
            </a:r>
            <a:b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- </a:t>
            </a: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Evasion shifted from static packers/obfuscation → living-off-the-land → fileless execution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Ransomware added exfiltration (double-extortion) as standard post-2019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Shorter exploit-to-first-seen intervals (now 23 days average) indicate faster iteration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Longer active durations for top families (Mirai 8+ years, Emotet 11.9 years) show durability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RQ2. Which defender capabilities align with observable shifts in attacker choices?</a:t>
            </a:r>
            <a:b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Behavior analytics deployment correlates with sandbox-evasion technique adoption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MFA and credential hardening → shift to token theft and MFA bypass exploitation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Application control → increased LOTL and living-off-the-land exploitation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EDR adoption → indirect execution and process hollowing emerge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Implication:</a:t>
            </a: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Defenders must keep pace; static controls quickly become obsolete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RQ3. How do trends vary by platform and malware family?</a:t>
            </a:r>
            <a:b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Windows-focused ransomware leverages native tooling; IoT botnets remain exploit-driven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Ransomware: high technique breadth (11-14), short intense bursts, high impact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Botnets: low technique breadth (5-7), long persistence, DDoS/proxy infrastructure focus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Supply-chain threats (XZ) represent emerging vector; limited MITRE coverage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Cloud and serverless workloads show early adoption of credential token theft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24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Conclusion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/>
          <p:nvPr/>
        </p:nvSpPr>
        <p:spPr>
          <a:xfrm>
            <a:off x="450850" y="790825"/>
            <a:ext cx="6004800" cy="39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Enterprise Defenders</a:t>
            </a:r>
            <a:br>
              <a:rPr b="1"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1. Reduce Attack Surface: Enforce </a:t>
            </a: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allow lists</a:t>
            </a: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for system utilities (PowerShell, WMI, rundll32, schtasks, mshta).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2. Credential Hygiene: Universal MFA, token protection, and regular credential rotation.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3. Behavior Analytics: Script-block logging, command-line telemetry, and lateral-movement monitoring.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4. Patch Velocity: 14-day patch SLA for critical CVEs (covers ~60% of observed exploits).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5. DLP &amp; Exfiltration Monitoring: Monitor encryption (ransomware indicators) and data staging (double-extortion prep).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dk1"/>
                </a:solidFill>
                <a:highlight>
                  <a:schemeClr val="dk2"/>
                </a:highlight>
                <a:latin typeface="Inter"/>
                <a:ea typeface="Inter"/>
                <a:cs typeface="Inter"/>
                <a:sym typeface="Inter"/>
              </a:rPr>
              <a:t>Policy &amp; Industry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1. Takedown Coordination:</a:t>
            </a:r>
            <a:r>
              <a:rPr b="1"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Maintain law-enforcement partnerships (Cronos, Hive show measurable impact).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2. Threat Intelligence Sharing: Standardize longitudinal artifact sharing for independent trend analysis.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3. Platform Diversity: Expand research to mobile, IoT, and cloud-native workloads (currently underrepresented).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0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Future Research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1. Predictive Modeling: Use survival analysis and temporal clustering to forecast tactic adoption/decline.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2. Countermeasure Effectiveness Studies: Quasi-experimental evaluation of takedown and advisory impact.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3. Cross-Platform Synthesis: Integrate mobile and serverless campaign data.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4. Collaboration Frameworks: Establish red-teaming and data-sharing agreements for validation.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Actionable </a:t>
            </a: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Recommendations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7300" y="755525"/>
            <a:ext cx="2319000" cy="4151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6"/>
          <p:cNvSpPr txBox="1"/>
          <p:nvPr/>
        </p:nvSpPr>
        <p:spPr>
          <a:xfrm>
            <a:off x="450850" y="790825"/>
            <a:ext cx="6004800" cy="40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Limitations Acknowledged:</a:t>
            </a:r>
            <a:b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Sampling bias toward high-profile, well-documented families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Measurement error due to vendor-specific family labeling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Attribution uncertainty from observable behaviors alone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Temporal gaps in 2020-2021 data for some sources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Future Work (Prioritized):</a:t>
            </a:r>
            <a:b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1. Dataset Standardization: Publish versioned schema with provenance and reproducibility metadata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2. Broaden Coverage: Include mobile, serverless, and container-heavy workloads (currently &lt;5% of data)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3. Countermeasure Evaluation: Quantify real-world impact of takedowns and advisories via pre-post analysis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4. Predictive Analytics: Forecast tactic adoption and decay using temporal clustering and survival models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5. Collaborative Analysis: Establish ongoing data-sharing agreements with security vendors and law enforcement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Expected Outcomes:</a:t>
            </a:r>
            <a:b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Immediate: Informed control prioritization; reduced detection gaps; faster threat triage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Medium-term: Proactive defense strategies aligned with observable attacker trends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Long-term: Industry-standard timeline and measurement framework enabling real-time trend tracking</a:t>
            </a:r>
            <a:endParaRPr b="1" sz="1100">
              <a:solidFill>
                <a:schemeClr val="dk1"/>
              </a:solidFill>
              <a:highlight>
                <a:srgbClr val="24283B"/>
              </a:highlight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Limitations &amp; Future Directions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7" name="Google Shape;16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7750" y="767325"/>
            <a:ext cx="2335901" cy="418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7"/>
          <p:cNvSpPr txBox="1"/>
          <p:nvPr/>
        </p:nvSpPr>
        <p:spPr>
          <a:xfrm>
            <a:off x="450850" y="790825"/>
            <a:ext cx="5855400" cy="39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Evasion &amp; Attack Tactics</a:t>
            </a: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Cisco Talos (2018). Emotet: A sophisticated new banking Trojan. Report.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Cisco Talos (2018). GandCrab: A new ransomware-as-a-service model. Report.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SentinelOne (2019). Maze Ransomware: Redefining ransomware operations through double extortion.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Level 3 (2016). Mirai Botnet Analysis: IoT-driven DDoS at scale. Report.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NCA (2024). Operation Cronos: LockBit infrastructure takedown. Report.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Technical Traits &amp; Architecture</a:t>
            </a: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Mandiant (2022). LockBit 2022: Rapid vulnerability exploitation in RaaS operations.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CISA (2022). Black Basta Ransomware: ScreenConnect and ConnectWise exploitation.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CISA (2023). Rhysida: VPN credential compromise and Zerologon exploitation.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Palo Alto Networks (2024). RansomHub / Cyclops: New affiliate rebranding.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Freund (2024). XZ Backdoor: Supply chain compromise in open-source utilities.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Impact Metrics &amp; Outcomes</a:t>
            </a: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Wikipedia (2016). 2016 Dyn DDoS: 1.2 Tbps attack against DNS infrastructure.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SentinelOne (2020). Conti Ransomware: Affiliate-driven human-operated campaigns.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Mandiant (2021). DarkSide: High-profile supply-chain and critical-infrastructure strikes.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CISA (2023). Hive Takedown: FBI infiltration and $130M prevented.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Methodological References</a:t>
            </a: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MITRE ATT&amp;CK Framework: </a:t>
            </a:r>
            <a:r>
              <a:rPr lang="en-GB" sz="10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https://attack.mitre.org/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CVE Database: </a:t>
            </a:r>
            <a:r>
              <a:rPr lang="en-GB" sz="10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https://cve.mitre.org/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Academic databases: ACM Digital Library, IEEE Xplore, arXiv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24283B"/>
              </a:highlight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References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450850" y="790825"/>
            <a:ext cx="5855400" cy="3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We acknowledge:</a:t>
            </a:r>
            <a:br>
              <a:rPr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Dr. Maryam R. Aliabadi (Instructor, FSCT 7910) for guidance and feedback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Industry partners and open-source threat intelligence communities for data sharing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The broader cybersecurity research community for foundational work on malware analysis and measurement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Data Availability</a:t>
            </a:r>
            <a:r>
              <a:rPr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:</a:t>
            </a:r>
            <a:br>
              <a:rPr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All datasets, code, and reproducibility artifacts are available in the project repository: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GitHub: </a:t>
            </a:r>
            <a:r>
              <a:rPr lang="en-GB" sz="12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https://github.com/ashwnn/FSCT7910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Datasets: </a:t>
            </a:r>
            <a:r>
              <a:rPr b="1" lang="en-GB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data/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directory (timeline, malware, processed metrics)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Analysis scripts: </a:t>
            </a:r>
            <a:r>
              <a:rPr b="1" lang="en-GB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scripts/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directory (extraction, merging, metric generation)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Visualizations: </a:t>
            </a:r>
            <a:r>
              <a:rPr b="1" lang="en-GB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analysis/graphs/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directory (PNG and PDF formats)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Contact Information:</a:t>
            </a:r>
            <a:br>
              <a:rPr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Ashwin Charathsandran: </a:t>
            </a:r>
            <a:r>
              <a:rPr lang="en-GB" sz="12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acharathsandran1@my.bcit.ca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Har Karan Kang: </a:t>
            </a:r>
            <a:r>
              <a:rPr lang="en-GB" sz="12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7"/>
              </a:rPr>
              <a:t>hkang79@my.bcit.ca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Jora Duhra: </a:t>
            </a:r>
            <a:r>
              <a:rPr lang="en-GB" sz="12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8"/>
              </a:rPr>
              <a:t>jduhra6@my.bcit.ca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24283B"/>
              </a:highlight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Acknowledgements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Research Problem/Motivation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50850" y="790825"/>
            <a:ext cx="5883300" cy="39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Problem Statement</a:t>
            </a: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Malware evasion accelerates annually, but no decade-scale synthesis exists of how evasion and defenses coevolve.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Significance</a:t>
            </a: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Evasion techniques have accelerated over the past decade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Prior surveys catalog isolated techniques but lack longitudinal perspective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Organizations struggle to prioritize defenses without understanding historical trends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Understanding tactic evolution enables anticipatory defense strategies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Research Gap</a:t>
            </a:r>
            <a:r>
              <a:rPr b="1"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Existing literature documents individual families or single techniques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Missing:</a:t>
            </a: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Cross-ecosystem temporal mapping of emergence, maturation, and decline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Missing:</a:t>
            </a: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Quantified relationship between defender advances and attacker shifts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Missing:</a:t>
            </a: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Platform-specific trend analysis (Windows, IoT, Cloud)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-GB" sz="11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Why It Matters</a:t>
            </a:r>
            <a:r>
              <a:rPr b="1"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br>
              <a:rPr b="1"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Informs cybersecurity strategy and resource prioritization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Enables threat forecasting based on historical patterns</a:t>
            </a:r>
            <a:b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Supports targeted control development and deployment timing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5">
            <a:alphaModFix/>
          </a:blip>
          <a:srcRect b="15561" l="0" r="0" t="28363"/>
          <a:stretch/>
        </p:blipFill>
        <p:spPr>
          <a:xfrm>
            <a:off x="6307525" y="1512051"/>
            <a:ext cx="2756575" cy="276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Literature Review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450850" y="790825"/>
            <a:ext cx="57339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Theme 1: </a:t>
            </a:r>
            <a:r>
              <a:rPr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Evasion &amp; Attack Tactics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Entry vectors: phishing, exposed services, credentials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Follow-on tactics: lateral movement, encryption, exfiltration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Evolution: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Maze normalized double extortion (2019); IoT botnets enable DDoS and proxy abuse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Defenses: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MFA, segmentation, macro controls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Theme 2: </a:t>
            </a:r>
            <a:r>
              <a:rPr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Technical Traits</a:t>
            </a:r>
            <a:b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RaaS prioritizes speed: exploit known vulns → stop services → encrypt</a:t>
            </a:r>
            <a:b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Credential theft chains combined with vulnerability exploitation</a:t>
            </a:r>
            <a:b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Example: 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XZ backdoor highlighted supply-chain risk (2024)</a:t>
            </a:r>
            <a:b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Defenses: 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Patch cadence, universal MFA, least privilege,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remote access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monitoring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Theme 3: </a:t>
            </a:r>
            <a:r>
              <a:rPr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Impact Metrics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Bandwidth-scale DDoS (e.g., Dyn 2016: 1.2 Tbps)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Ransom scale: millions per incident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Double extortion prevalence: 60% of ransomware samples analyzed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Outcome: 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Law enforcement takedowns materially reduce losses</a:t>
            </a:r>
            <a:endParaRPr b="1"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Literature Review Cont. &amp; Research Gap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421825" y="2674200"/>
            <a:ext cx="4812000" cy="1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Research Gap Addressed:</a:t>
            </a:r>
            <a:b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Quantified temporal mapping: 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Technique emergence, adoption, and decline across 2016-2025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Cross-platform synthesis: 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Windows ransomware vs. IoT botnets vs. supply-chain threats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Defender alignment: 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Measurable correlation between control investment and tactic shifts</a:t>
            </a:r>
            <a:endParaRPr b="1"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80" name="Google Shape;80;p16"/>
          <p:cNvGraphicFramePr/>
          <p:nvPr/>
        </p:nvGraphicFramePr>
        <p:xfrm>
          <a:off x="421825" y="914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{83CC9327-E747-4712-B56E-E25C3CCBA40F}</a:tableStyleId>
              </a:tblPr>
              <a:tblGrid>
                <a:gridCol w="660150"/>
                <a:gridCol w="2117425"/>
                <a:gridCol w="1972325"/>
              </a:tblGrid>
              <a:tr h="322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Theme</a:t>
                      </a:r>
                      <a:endParaRPr b="1" sz="10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Key Cases</a:t>
                      </a:r>
                      <a:endParaRPr b="1" sz="10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Evolution</a:t>
                      </a:r>
                      <a:endParaRPr b="1" sz="10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Tactics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Emotet → Maze → LockBit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Simple phishing → Double extortion → Living-off-the-land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Technical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GandCrab RaaS → Conti → RansomHub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Single-stage → Modular → Affiliate networks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Impact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Mirai DDoS → SamSam → Colonial Pipeline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Script-kiddie botnets → Targeted ransomware → Critical Infra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90100" y="1352100"/>
            <a:ext cx="3778427" cy="3195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Methodology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450850" y="790825"/>
            <a:ext cx="5760900" cy="3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Research Design: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Embedded mixed-methods case study of malware evasion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Qualitative: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Coding of documented techniques using MITRE ATT&amp;CK framework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Quantitative: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Temporal trend analysis, comparative family metrics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Integration: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Shared codebook, joint displays, cross-case matrices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Data Sources:</a:t>
            </a:r>
            <a:b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Peer-reviewed publications (ACM, IEEE, etc.)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Industry threat intelligence (Cisco Talos, Mandiant, Palo Alto, SentinelOne, etc.)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Law enforcement reports (CISA, FBI, NCA)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Public knowledge bases (MITRE ATT&amp;CK, CVE)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Curated malware datasets (10 focal families: 5 ransomware, 5 botnets)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Sampling Strategy:</a:t>
            </a:r>
            <a:br>
              <a:rPr b="1"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Time period: 2016–2025 (10 years)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Purposeful sampling across ransomware (Maze, LockBit, Black Basta, Rhysida, RansomHub) and botnets (Mirai, Emotet, TrickBot, Conti, XZ Backdoor)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Balanced across academic and industry sources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Snowballing to capture lesser-known families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2500" y="729500"/>
            <a:ext cx="2367205" cy="423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Methodology Cont. &amp; </a:t>
            </a: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Proposed Solution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450850" y="790825"/>
            <a:ext cx="5570100" cy="38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Data Coding &amp; Extraction: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MITRE ATT&amp;CK mapping for each technique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Template records: family, campaign, date, platform, technique ID, tactic, description, CVE, sources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Cohen's κ ≥ 0.75 for inter-rater reliability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Deduplication and canonicalization rules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Measurement Model/Metrics: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Annual frequency of each technique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Distinct techniques per family per year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Shannon diversity index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Patch-to-exploit lag (days)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Active duration by family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Double-extortion prevalence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Analysis Methods: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Mann-Kendall trend tests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Change-point detection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Two-proportion z-tests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Co-occurrence network analysis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Heatmaps, timelines, stacked area charts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3850" y="858425"/>
            <a:ext cx="2328074" cy="4167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Data Collection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421825" y="2716250"/>
            <a:ext cx="5093700" cy="13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Primary Datasets Used:</a:t>
            </a:r>
            <a:br>
              <a:rPr b="1"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1. </a:t>
            </a:r>
            <a:r>
              <a:rPr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Timeline Dataset: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98 events (exploits, patches, discoveries, takedowns, 2016-2025)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2. </a:t>
            </a:r>
            <a:r>
              <a:rPr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Malware Dataset: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10 focal families with incident histories</a:t>
            </a:r>
            <a:b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3. </a:t>
            </a:r>
            <a:r>
              <a:rPr lang="en-GB" sz="12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Measurement Datasets: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Event cadence, technique breadth, active duratio</a:t>
            </a:r>
            <a:r>
              <a:rPr lang="en-GB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n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105" name="Google Shape;105;p19"/>
          <p:cNvGraphicFramePr/>
          <p:nvPr/>
        </p:nvGraphicFramePr>
        <p:xfrm>
          <a:off x="521800" y="858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{83CC9327-E747-4712-B56E-E25C3CCBA40F}</a:tableStyleId>
              </a:tblPr>
              <a:tblGrid>
                <a:gridCol w="1074325"/>
                <a:gridCol w="604550"/>
                <a:gridCol w="945775"/>
                <a:gridCol w="1885825"/>
              </a:tblGrid>
              <a:tr h="322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Source Type</a:t>
                      </a:r>
                      <a:endParaRPr b="1" sz="10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Count</a:t>
                      </a:r>
                      <a:endParaRPr b="1" sz="10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Time Range</a:t>
                      </a:r>
                      <a:endParaRPr b="1" sz="10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Key Families</a:t>
                      </a:r>
                      <a:endParaRPr b="1" sz="10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Academic Papers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15+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2016-2025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All major families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Vendor Reports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25+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2016-2025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Emotet, Maze, LockBit, etc.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Law Enforcement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8+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2016-2025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LockBit takedown, Hive, Cronos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Public Datasets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3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2016-2025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Timeline, Malware, CVE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73175" y="629150"/>
            <a:ext cx="2403974" cy="430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Measurements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450850" y="790825"/>
            <a:ext cx="4271100" cy="40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1. </a:t>
            </a:r>
            <a:r>
              <a:rPr b="1"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Event Cadence by Type (per month)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Data fields: date, event_type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Output: monthly distribution of events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Sample: 2024 had 9 events (4 advisories, 1 arrest)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2. </a:t>
            </a:r>
            <a:r>
              <a:rPr b="1"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Patch-to-Exploit Lag (days)</a:t>
            </a:r>
            <a:br>
              <a:rPr b="1"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Calculation: patch_release → exploit_in_the_wild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Result: Mean = 23 days (3 CVE samples)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Interpretation: Modern RaaS groups exploit vulns within ~3 weeks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3. </a:t>
            </a:r>
            <a:r>
              <a:rPr b="1"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Active Duration per Family (days)</a:t>
            </a:r>
            <a:br>
              <a:rPr b="1"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Calculation: last_seen - first_seen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Sample results: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- Mirai: 2016-2024 (8+ years, longest)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- Emotet: 11.9 years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- Ransomware: shorter bursts (1-3 years typical)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4. </a:t>
            </a:r>
            <a:r>
              <a:rPr b="1"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Technique Breadth (unique MITRE techniques per family)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Ransomware: 11-14 techniques (Maze: 13, LockBit: 14)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Botnets: 5-7 techniques (Mirai: 6, TrickBot: 5)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Finding Ransomware 2-3x more behaviorally complex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5. </a:t>
            </a:r>
            <a:r>
              <a:rPr b="1"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Double-Extortion Prevalence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Data: techniques with both encryption + exfiltration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Result: 60% of ransomware samples (3 out of 5)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Timeline: Dominant since Maze (2019)</a:t>
            </a:r>
            <a:endParaRPr b="1" sz="1000">
              <a:solidFill>
                <a:schemeClr val="dk1"/>
              </a:solidFill>
              <a:highlight>
                <a:srgbClr val="24283B"/>
              </a:highlight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4721950" y="863500"/>
            <a:ext cx="35472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6. </a:t>
            </a:r>
            <a:r>
              <a:rPr b="1"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Sampling &amp; Quality:</a:t>
            </a:r>
            <a:br>
              <a:rPr b="1"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Source diversity: 2+ independent sources per incident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Confidence scoring: high (peer-reviewed + vendor consensus) vs. medium</a:t>
            </a:r>
            <a:b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Deduplication: normalized family names, grouped variants</a:t>
            </a:r>
            <a:endParaRPr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4450" y="2512300"/>
            <a:ext cx="4455276" cy="220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3100" y="114051"/>
            <a:ext cx="575524" cy="57552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421825" y="299350"/>
            <a:ext cx="80313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Data Analysis &amp; Findings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450850" y="790825"/>
            <a:ext cx="4643400" cy="16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Finding 1: Technique Breadth Divergence - Ransomware vs. Botnets:</a:t>
            </a:r>
            <a:b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Ransomware families exhibit 2-3x higher technique breadth (11-14 vs. 5-7)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Implication: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Ransomware operations require broader tactic repertoires (initial access, lateral movement, persistence, exfiltration, encryption, defense evasion)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Botnets narrower: focus on propagation and DDoS impact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Examples: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LockBit (2022): 14 techniques (defense evasion, lateral movement, credential access, etc.)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TrickBot (2018): 5 techniques (focused on credential theft, persistence, command &amp; control)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Finding 2: Patch-to-Exploit Velocity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123" name="Google Shape;123;p21"/>
          <p:cNvGraphicFramePr/>
          <p:nvPr/>
        </p:nvGraphicFramePr>
        <p:xfrm>
          <a:off x="534063" y="2880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{83CC9327-E747-4712-B56E-E25C3CCBA40F}</a:tableStyleId>
              </a:tblPr>
              <a:tblGrid>
                <a:gridCol w="950900"/>
                <a:gridCol w="888400"/>
                <a:gridCol w="999525"/>
              </a:tblGrid>
              <a:tr h="322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Family</a:t>
                      </a:r>
                      <a:endParaRPr b="1" sz="9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CVE</a:t>
                      </a:r>
                      <a:endParaRPr b="1" sz="9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Lag (Days)</a:t>
                      </a:r>
                      <a:endParaRPr b="1" sz="9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Lockbit 2022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CVE-2023-4966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19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Black Basta 2022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CVE-2024-1709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27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Rhysida 2023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CVE-2020-1472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23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  <p:sp>
        <p:nvSpPr>
          <p:cNvPr id="124" name="Google Shape;124;p21"/>
          <p:cNvSpPr txBox="1"/>
          <p:nvPr/>
        </p:nvSpPr>
        <p:spPr>
          <a:xfrm>
            <a:off x="450838" y="4132875"/>
            <a:ext cx="454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Interpretation: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Modern RaaS programs operationalize exploits faster than defenders patch; 3-week window is critical for incident response prioritization.</a:t>
            </a:r>
            <a:endParaRPr sz="900"/>
          </a:p>
        </p:txBody>
      </p:sp>
      <p:sp>
        <p:nvSpPr>
          <p:cNvPr id="125" name="Google Shape;125;p21"/>
          <p:cNvSpPr txBox="1"/>
          <p:nvPr/>
        </p:nvSpPr>
        <p:spPr>
          <a:xfrm>
            <a:off x="5069200" y="790813"/>
            <a:ext cx="38283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Finding 3: Persistence vs. Intensity</a:t>
            </a:r>
            <a:b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b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Botnet Longevity:</a:t>
            </a:r>
            <a:b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Mirai: 8+ years (2016-2024) continuous operation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Emotet: 11.9 years with periodic revivals</a:t>
            </a:r>
            <a:b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Pattern:</a:t>
            </a: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Low-intensity, long-tail persistence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Ransomware Burstiness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Short, campaign-based activity windows (1-3 years typical)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Burstiness index (coefficient of variation):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- Ransomware: 0.71 average (high variability, campaign-driven)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  - Botnets: 0.42 average (steady, background activity)</a:t>
            </a: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b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GB" sz="900">
                <a:solidFill>
                  <a:schemeClr val="dk1"/>
                </a:solidFill>
                <a:highlight>
                  <a:srgbClr val="24283B"/>
                </a:highlight>
                <a:latin typeface="Inter"/>
                <a:ea typeface="Inter"/>
                <a:cs typeface="Inter"/>
                <a:sym typeface="Inter"/>
              </a:rPr>
              <a:t>Finding 4: Evolution Trajectory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126" name="Google Shape;126;p21"/>
          <p:cNvGraphicFramePr/>
          <p:nvPr/>
        </p:nvGraphicFramePr>
        <p:xfrm>
          <a:off x="5116088" y="2745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{83CC9327-E747-4712-B56E-E25C3CCBA40F}</a:tableStyleId>
              </a:tblPr>
              <a:tblGrid>
                <a:gridCol w="665625"/>
                <a:gridCol w="1754000"/>
                <a:gridCol w="1314875"/>
              </a:tblGrid>
              <a:tr h="322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Period</a:t>
                      </a:r>
                      <a:endParaRPr b="1" sz="9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Dominant </a:t>
                      </a:r>
                      <a:r>
                        <a:rPr b="1" lang="en-GB" sz="9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Techniques</a:t>
                      </a:r>
                      <a:endParaRPr b="1" sz="9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900">
                          <a:solidFill>
                            <a:schemeClr val="dk1"/>
                          </a:solidFill>
                          <a:highlight>
                            <a:srgbClr val="24283B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Trend</a:t>
                      </a:r>
                      <a:endParaRPr b="1" sz="900">
                        <a:solidFill>
                          <a:schemeClr val="dk1"/>
                        </a:solidFill>
                        <a:highlight>
                          <a:srgbClr val="24283B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24283B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2016-2017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Packers, obfuscation, basic C2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Static defenses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2018-2019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Credential theft, macro attacks, first double-extortion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Hybrid approach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2020-2022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Living-off-the-land, reflective DLL loading, fileless execution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Stealth through legitimacy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31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2023-2025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Lateral movement via legitimate tools, MFA bypass, supply-chain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7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Defense evasion focus</a:t>
                      </a:r>
                      <a:endParaRPr sz="7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  <p:sp>
        <p:nvSpPr>
          <p:cNvPr id="127" name="Google Shape;127;p21"/>
          <p:cNvSpPr txBox="1"/>
          <p:nvPr/>
        </p:nvSpPr>
        <p:spPr>
          <a:xfrm>
            <a:off x="5069200" y="4594575"/>
            <a:ext cx="37344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Key Insight:</a:t>
            </a:r>
            <a:r>
              <a:rPr lang="en-GB" sz="9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Adversaries progressively adopt techniques that blend with legitimate system activity to evade behavior analytics.</a:t>
            </a:r>
            <a:endParaRPr sz="9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